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8" r:id="rId3"/>
    <p:sldId id="267" r:id="rId4"/>
    <p:sldId id="276" r:id="rId5"/>
    <p:sldId id="269" r:id="rId6"/>
    <p:sldId id="266" r:id="rId7"/>
    <p:sldId id="272" r:id="rId8"/>
    <p:sldId id="273" r:id="rId9"/>
    <p:sldId id="274" r:id="rId10"/>
    <p:sldId id="271" r:id="rId11"/>
    <p:sldId id="270" r:id="rId12"/>
    <p:sldId id="277" r:id="rId13"/>
    <p:sldId id="275" r:id="rId14"/>
    <p:sldId id="265" r:id="rId15"/>
  </p:sldIdLst>
  <p:sldSz cx="9145588" cy="6840538"/>
  <p:notesSz cx="6858000" cy="9144000"/>
  <p:defaultTextStyle>
    <a:defPPr>
      <a:defRPr lang="ru-RU"/>
    </a:defPPr>
    <a:lvl1pPr marL="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06" autoAdjust="0"/>
    <p:restoredTop sz="86385" autoAdjust="0"/>
  </p:normalViewPr>
  <p:slideViewPr>
    <p:cSldViewPr snapToGrid="0">
      <p:cViewPr varScale="1">
        <p:scale>
          <a:sx n="102" d="100"/>
          <a:sy n="102" d="100"/>
        </p:scale>
        <p:origin x="108" y="264"/>
      </p:cViewPr>
      <p:guideLst>
        <p:guide orient="horz" pos="2155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EC0BE305-0BA1-4883-A042-73B41FAE65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CF63D-91A8-4CC0-91D5-C87D8F1DFC29}" type="datetimeFigureOut">
              <a:rPr lang="ru-RU" smtClean="0"/>
              <a:t>28.07.2021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44A594-E8CB-4B0A-BC1D-ED4BD84F90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846D6AB-06B2-4C1C-B08D-E9FAFD5C1F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ABD56-B648-46B5-83BC-B7951B734C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6293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00.85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7-15T13:29:29.7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6160-79D7-494A-95F5-9EAD0A48793D}" type="datetimeFigureOut">
              <a:rPr lang="ru-RU" smtClean="0"/>
              <a:t>28.07.2021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0" y="1143000"/>
            <a:ext cx="4127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31EDB-FA27-422B-95D0-0B4F0FEEB4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3603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3637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6727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50910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3454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18183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01819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85456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69092" algn="l" defTabSz="767273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BD269-D64B-4B80-9EE0-CA705938C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199" y="1119505"/>
            <a:ext cx="6859191" cy="2381521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E1B6DF8-481B-4BC4-8168-436B83229D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199" y="3592866"/>
            <a:ext cx="6859191" cy="1651546"/>
          </a:xfrm>
        </p:spPr>
        <p:txBody>
          <a:bodyPr/>
          <a:lstStyle>
            <a:lvl1pPr marL="0" indent="0" algn="ctr">
              <a:buNone/>
              <a:defRPr sz="2000"/>
            </a:lvl1pPr>
            <a:lvl2pPr marL="383637" indent="0" algn="ctr">
              <a:buNone/>
              <a:defRPr sz="1700"/>
            </a:lvl2pPr>
            <a:lvl3pPr marL="767273" indent="0" algn="ctr">
              <a:buNone/>
              <a:defRPr sz="1500"/>
            </a:lvl3pPr>
            <a:lvl4pPr marL="1150910" indent="0" algn="ctr">
              <a:buNone/>
              <a:defRPr sz="1300"/>
            </a:lvl4pPr>
            <a:lvl5pPr marL="1534546" indent="0" algn="ctr">
              <a:buNone/>
              <a:defRPr sz="1300"/>
            </a:lvl5pPr>
            <a:lvl6pPr marL="1918183" indent="0" algn="ctr">
              <a:buNone/>
              <a:defRPr sz="1300"/>
            </a:lvl6pPr>
            <a:lvl7pPr marL="2301819" indent="0" algn="ctr">
              <a:buNone/>
              <a:defRPr sz="1300"/>
            </a:lvl7pPr>
            <a:lvl8pPr marL="2685456" indent="0" algn="ctr">
              <a:buNone/>
              <a:defRPr sz="1300"/>
            </a:lvl8pPr>
            <a:lvl9pPr marL="3069092" indent="0" algn="ctr">
              <a:buNone/>
              <a:defRPr sz="13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FB7368-CCA0-41EC-AB38-A8BC147D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8651C-A03D-483A-AD31-FFB9A9E60656}" type="datetime1">
              <a:rPr lang="ru-RU" smtClean="0"/>
              <a:t>28.07.2021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000025-F268-48F9-BEBD-D700930C4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D1C13F-7EDA-460C-8824-E8E995B8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569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EFA68-2996-4D9B-8537-D2ECEFC8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21DD7D7-45F8-4718-B7B4-1E7DF5C29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8BAAE7-2B6E-4B82-BAE4-681692596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5C9F4-7AC2-4BD8-B778-8544D7F330C3}" type="datetime1">
              <a:rPr lang="ru-RU" smtClean="0"/>
              <a:t>28.07.2021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170774-F656-4713-9892-B2942A60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118CF0-1E44-4C21-B811-97506BFA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902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1C7FD10-8038-4C3F-8839-C6841F424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4812" y="364195"/>
            <a:ext cx="1972017" cy="579704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B982893-E29A-4975-9F29-18E142F2F8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759" y="364195"/>
            <a:ext cx="5801732" cy="579704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1CF8C5-2AB5-4500-9D47-C50E3123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76CB3-568E-47AE-B665-AD55DBA71C55}" type="datetime1">
              <a:rPr lang="ru-RU" smtClean="0"/>
              <a:t>28.07.2021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A9C9F2-D440-4764-82DD-289CDA363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FE100F-A583-44C4-A335-FAE839E5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19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19FD25-9CE4-4FDD-A301-70AC797B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44A9A-9BF7-473C-B1E8-A3B43AC89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8CC26B-53AE-40EE-A85C-2EC9194E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B06DDE-E143-4868-A50B-28FE5874951D}" type="datetime1">
              <a:rPr lang="ru-RU" smtClean="0"/>
              <a:t>28.07.2021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D13E96-36D8-4AF1-976D-07856922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AE184D-9A85-488E-9031-0F28ABC9D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43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4A26D-F1D2-4A87-9EDD-EC14671A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6" y="1705385"/>
            <a:ext cx="7888070" cy="2845473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4188FD-427F-4C60-8ABE-E13866943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96" y="4577778"/>
            <a:ext cx="7888070" cy="149636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363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6727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5091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53454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91818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30181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8545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06909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6E1854A-2460-4697-9C9E-CC914E4AA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5229" y="6267742"/>
            <a:ext cx="606453" cy="364195"/>
          </a:xfrm>
        </p:spPr>
        <p:txBody>
          <a:bodyPr/>
          <a:lstStyle>
            <a:lvl1pPr algn="l"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9D7BF6-3F62-4889-97F0-07DE7A19119D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16" y="6165988"/>
            <a:ext cx="1941314" cy="4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69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C2E2D0-EC5C-4BA3-B5BB-71296C9F6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FA13B-BF90-4CA6-8F75-6DCE08C21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59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7EDCB3-2727-418A-9C86-443499D91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954" y="1820976"/>
            <a:ext cx="3886875" cy="43402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4341AF8-DECE-4176-912C-A75A175C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AA4EB-9863-4FCB-B323-57E061AF94B9}" type="datetime1">
              <a:rPr lang="ru-RU" smtClean="0"/>
              <a:t>28.07.2021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8EDDB9-60A4-47F2-966C-0195B6954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F4FF62C-3CFA-47D0-9D21-463A0BB14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192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D24B19-6C0B-4720-A3D8-F60D9C8C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0" y="364196"/>
            <a:ext cx="7888070" cy="132218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8C2CC8-966D-4092-9BAA-8404CB53B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951" y="1676882"/>
            <a:ext cx="3869012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7" indent="0">
              <a:buNone/>
              <a:defRPr sz="1700" b="1"/>
            </a:lvl2pPr>
            <a:lvl3pPr marL="767273" indent="0">
              <a:buNone/>
              <a:defRPr sz="1500" b="1"/>
            </a:lvl3pPr>
            <a:lvl4pPr marL="1150910" indent="0">
              <a:buNone/>
              <a:defRPr sz="1300" b="1"/>
            </a:lvl4pPr>
            <a:lvl5pPr marL="1534546" indent="0">
              <a:buNone/>
              <a:defRPr sz="1300" b="1"/>
            </a:lvl5pPr>
            <a:lvl6pPr marL="1918183" indent="0">
              <a:buNone/>
              <a:defRPr sz="1300" b="1"/>
            </a:lvl6pPr>
            <a:lvl7pPr marL="2301819" indent="0">
              <a:buNone/>
              <a:defRPr sz="1300" b="1"/>
            </a:lvl7pPr>
            <a:lvl8pPr marL="2685456" indent="0">
              <a:buNone/>
              <a:defRPr sz="1300" b="1"/>
            </a:lvl8pPr>
            <a:lvl9pPr marL="3069092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E131348-ECF7-4EF2-9827-181DEA199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51" y="2498697"/>
            <a:ext cx="3869012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8BCD4D-229F-46D7-B858-4112B17969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954" y="1676882"/>
            <a:ext cx="3888066" cy="821814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3637" indent="0">
              <a:buNone/>
              <a:defRPr sz="1700" b="1"/>
            </a:lvl2pPr>
            <a:lvl3pPr marL="767273" indent="0">
              <a:buNone/>
              <a:defRPr sz="1500" b="1"/>
            </a:lvl3pPr>
            <a:lvl4pPr marL="1150910" indent="0">
              <a:buNone/>
              <a:defRPr sz="1300" b="1"/>
            </a:lvl4pPr>
            <a:lvl5pPr marL="1534546" indent="0">
              <a:buNone/>
              <a:defRPr sz="1300" b="1"/>
            </a:lvl5pPr>
            <a:lvl6pPr marL="1918183" indent="0">
              <a:buNone/>
              <a:defRPr sz="1300" b="1"/>
            </a:lvl6pPr>
            <a:lvl7pPr marL="2301819" indent="0">
              <a:buNone/>
              <a:defRPr sz="1300" b="1"/>
            </a:lvl7pPr>
            <a:lvl8pPr marL="2685456" indent="0">
              <a:buNone/>
              <a:defRPr sz="1300" b="1"/>
            </a:lvl8pPr>
            <a:lvl9pPr marL="3069092" indent="0">
              <a:buNone/>
              <a:defRPr sz="13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85B1D48-EA62-4709-9923-B3B07EEE5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954" y="2498697"/>
            <a:ext cx="3888066" cy="36752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DB88097-F08C-4C70-A4FC-DF2DC4F2C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3F30-1746-4E27-BD7E-CAC5D8B8E376}" type="datetime1">
              <a:rPr lang="ru-RU" smtClean="0"/>
              <a:t>28.07.2021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76F34F-5C04-4A33-ADFC-40FBB262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2FE4051-7EE1-4FD0-AC8B-688AD3D0B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6076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3F85B5-DB4A-433F-B451-1F96E9D2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B66C6E8-3F24-4FB4-8043-4268D9D2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E716-9155-4F53-9A9F-155A557D8E17}" type="datetime1">
              <a:rPr lang="ru-RU" smtClean="0"/>
              <a:t>28.07.2021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FCA973D-19D5-4CEF-84C9-DAF847A4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5B6E7A-1053-4975-A74B-F65EB921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1897FB78-A72D-44C9-8409-41F6B78B4D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70797" y="1757638"/>
            <a:ext cx="685919" cy="91207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3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B24601-045C-4C67-83DC-48A5D7DC0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373DD-91CD-44C6-9B1E-07AB72EADE6C}" type="datetime1">
              <a:rPr lang="ru-RU" smtClean="0"/>
              <a:t>28.07.2021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C746693-0D9D-433A-BDC6-FCEE4D7C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966D0A-D8D1-4795-8FDA-C6FD223C4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61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50F581-4CC2-4AFC-BD34-3068A5AD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E1E1DF-744B-4173-ADF8-D595D10B6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77EC8F-79D9-47CD-A1B2-E46028F5C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7" indent="0">
              <a:buNone/>
              <a:defRPr sz="1200"/>
            </a:lvl2pPr>
            <a:lvl3pPr marL="767273" indent="0">
              <a:buNone/>
              <a:defRPr sz="1000"/>
            </a:lvl3pPr>
            <a:lvl4pPr marL="1150910" indent="0">
              <a:buNone/>
              <a:defRPr sz="800"/>
            </a:lvl4pPr>
            <a:lvl5pPr marL="1534546" indent="0">
              <a:buNone/>
              <a:defRPr sz="800"/>
            </a:lvl5pPr>
            <a:lvl6pPr marL="1918183" indent="0">
              <a:buNone/>
              <a:defRPr sz="800"/>
            </a:lvl6pPr>
            <a:lvl7pPr marL="2301819" indent="0">
              <a:buNone/>
              <a:defRPr sz="800"/>
            </a:lvl7pPr>
            <a:lvl8pPr marL="2685456" indent="0">
              <a:buNone/>
              <a:defRPr sz="800"/>
            </a:lvl8pPr>
            <a:lvl9pPr marL="3069092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74E4BFB-4A9A-4BB6-9C21-47D43253B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51A7D-8409-45F1-8ED7-153B2E9D050F}" type="datetime1">
              <a:rPr lang="ru-RU" smtClean="0"/>
              <a:t>28.07.2021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B2DCF0B-FD82-4F2D-9E58-0AF4F8E2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367F9F-5F9D-40B5-9A64-673EE8B83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35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943A2-37B1-44B6-88DF-8678DF2A8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456036"/>
            <a:ext cx="2949690" cy="1596126"/>
          </a:xfrm>
        </p:spPr>
        <p:txBody>
          <a:bodyPr anchor="b"/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247A807-2A88-4DEC-A7D8-96280DE2F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66" y="984911"/>
            <a:ext cx="4629954" cy="4861216"/>
          </a:xfrm>
        </p:spPr>
        <p:txBody>
          <a:bodyPr/>
          <a:lstStyle>
            <a:lvl1pPr marL="0" indent="0">
              <a:buNone/>
              <a:defRPr sz="2700"/>
            </a:lvl1pPr>
            <a:lvl2pPr marL="383637" indent="0">
              <a:buNone/>
              <a:defRPr sz="2300"/>
            </a:lvl2pPr>
            <a:lvl3pPr marL="767273" indent="0">
              <a:buNone/>
              <a:defRPr sz="2000"/>
            </a:lvl3pPr>
            <a:lvl4pPr marL="1150910" indent="0">
              <a:buNone/>
              <a:defRPr sz="1700"/>
            </a:lvl4pPr>
            <a:lvl5pPr marL="1534546" indent="0">
              <a:buNone/>
              <a:defRPr sz="1700"/>
            </a:lvl5pPr>
            <a:lvl6pPr marL="1918183" indent="0">
              <a:buNone/>
              <a:defRPr sz="1700"/>
            </a:lvl6pPr>
            <a:lvl7pPr marL="2301819" indent="0">
              <a:buNone/>
              <a:defRPr sz="1700"/>
            </a:lvl7pPr>
            <a:lvl8pPr marL="2685456" indent="0">
              <a:buNone/>
              <a:defRPr sz="1700"/>
            </a:lvl8pPr>
            <a:lvl9pPr marL="3069092" indent="0">
              <a:buNone/>
              <a:defRPr sz="17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04ABA8-B9F3-42E5-92CB-E95278F84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2052161"/>
            <a:ext cx="2949690" cy="3801883"/>
          </a:xfrm>
        </p:spPr>
        <p:txBody>
          <a:bodyPr/>
          <a:lstStyle>
            <a:lvl1pPr marL="0" indent="0">
              <a:buNone/>
              <a:defRPr sz="1300"/>
            </a:lvl1pPr>
            <a:lvl2pPr marL="383637" indent="0">
              <a:buNone/>
              <a:defRPr sz="1200"/>
            </a:lvl2pPr>
            <a:lvl3pPr marL="767273" indent="0">
              <a:buNone/>
              <a:defRPr sz="1000"/>
            </a:lvl3pPr>
            <a:lvl4pPr marL="1150910" indent="0">
              <a:buNone/>
              <a:defRPr sz="800"/>
            </a:lvl4pPr>
            <a:lvl5pPr marL="1534546" indent="0">
              <a:buNone/>
              <a:defRPr sz="800"/>
            </a:lvl5pPr>
            <a:lvl6pPr marL="1918183" indent="0">
              <a:buNone/>
              <a:defRPr sz="800"/>
            </a:lvl6pPr>
            <a:lvl7pPr marL="2301819" indent="0">
              <a:buNone/>
              <a:defRPr sz="800"/>
            </a:lvl7pPr>
            <a:lvl8pPr marL="2685456" indent="0">
              <a:buNone/>
              <a:defRPr sz="800"/>
            </a:lvl8pPr>
            <a:lvl9pPr marL="3069092" indent="0">
              <a:buNone/>
              <a:defRPr sz="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E39F4BB-8932-46E3-A304-9ABE2E07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FD68-1D9B-47CC-8E1F-9EFA7E2FCDE8}" type="datetime1">
              <a:rPr lang="ru-RU" smtClean="0"/>
              <a:t>28.07.2021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A49D74-0FF2-41F1-A3D4-DC37FC37B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C517693-380D-432A-82CF-9F685037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7631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00D97-69B9-4E7D-93F9-43C5A5B6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59" y="364196"/>
            <a:ext cx="7888070" cy="1322188"/>
          </a:xfrm>
          <a:prstGeom prst="rect">
            <a:avLst/>
          </a:prstGeom>
        </p:spPr>
        <p:txBody>
          <a:bodyPr vert="horz" lIns="76727" tIns="38364" rIns="76727" bIns="38364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A083F3-3ADC-4461-AABC-FACC7D7DA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59" y="1820976"/>
            <a:ext cx="7888070" cy="4340259"/>
          </a:xfrm>
          <a:prstGeom prst="rect">
            <a:avLst/>
          </a:prstGeom>
        </p:spPr>
        <p:txBody>
          <a:bodyPr vert="horz" lIns="76727" tIns="38364" rIns="76727" bIns="38364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013C21-0F0D-489C-BB8E-4ADB08095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759" y="6340166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93356-57D6-4C54-91C6-311A230C5506}" type="datetime1">
              <a:rPr lang="ru-RU" smtClean="0"/>
              <a:t>28.07.2021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2419E3-E46A-48EA-A66F-F84AD7C94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9476" y="6340166"/>
            <a:ext cx="3086636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7573DD-6781-4363-9F1C-9E22E2C25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9072" y="6340166"/>
            <a:ext cx="2057757" cy="364195"/>
          </a:xfrm>
          <a:prstGeom prst="rect">
            <a:avLst/>
          </a:prstGeom>
        </p:spPr>
        <p:txBody>
          <a:bodyPr vert="horz" lIns="76727" tIns="38364" rIns="76727" bIns="38364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D7BF6-3F62-4889-97F0-07DE7A19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091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767273" rtl="0" eaLnBrk="1" latinLnBrk="0" hangingPunct="1">
        <a:lnSpc>
          <a:spcPct val="90000"/>
        </a:lnSpc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818" indent="-191818" algn="l" defTabSz="767273" rtl="0" eaLnBrk="1" latinLnBrk="0" hangingPunct="1">
        <a:lnSpc>
          <a:spcPct val="90000"/>
        </a:lnSpc>
        <a:spcBef>
          <a:spcPts val="839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75455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9091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42728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26364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110001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93637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77274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60910" indent="-191818" algn="l" defTabSz="76727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3637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7273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50910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34546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18183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01819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85456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69092" algn="l" defTabSz="767273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3.emf"/><Relationship Id="rId7" Type="http://schemas.openxmlformats.org/officeDocument/2006/relationships/customXml" Target="../ink/ink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FEBA7E-19FE-8641-BC76-8789D30E7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" y="0"/>
            <a:ext cx="9120717" cy="684053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9584ED7-4563-4E68-BF75-78BB195FF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7" y="691455"/>
            <a:ext cx="7079362" cy="4706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3302" cy="6840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727" tIns="38364" rIns="76727" bIns="3836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1218E-3040-4EE9-B5FF-5B1E40430C75}"/>
              </a:ext>
            </a:extLst>
          </p:cNvPr>
          <p:cNvSpPr txBox="1"/>
          <p:nvPr/>
        </p:nvSpPr>
        <p:spPr>
          <a:xfrm>
            <a:off x="861839" y="1911317"/>
            <a:ext cx="6330038" cy="1739471"/>
          </a:xfrm>
          <a:prstGeom prst="rect">
            <a:avLst/>
          </a:prstGeom>
          <a:noFill/>
        </p:spPr>
        <p:txBody>
          <a:bodyPr wrap="square" lIns="76727" tIns="38364" rIns="76727" bIns="38364" rtlCol="0" anchor="b" anchorCtr="0">
            <a:spAutoFit/>
          </a:bodyPr>
          <a:lstStyle/>
          <a:p>
            <a:r>
              <a:rPr lang="ru-RU" altLang="ru-RU" sz="3600" b="1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Эксель</a:t>
            </a:r>
            <a:r>
              <a:rPr lang="ru-RU" altLang="ru-RU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 уровень 2 Специалист</a:t>
            </a:r>
            <a:endParaRPr lang="ru-RU" altLang="ru-RU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ru-RU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14:cNvPr>
              <p14:cNvContentPartPr/>
              <p14:nvPr/>
            </p14:nvContentPartPr>
            <p14:xfrm>
              <a:off x="1168686" y="-205132"/>
              <a:ext cx="270" cy="359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EA40C6B-8D25-44DF-BF09-D5C3F353DE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4337" y="-313296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14:cNvPr>
              <p14:cNvContentPartPr/>
              <p14:nvPr/>
            </p14:nvContentPartPr>
            <p14:xfrm>
              <a:off x="1805456" y="-167729"/>
              <a:ext cx="270" cy="359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C000A511-BE91-468F-99FC-0A9954F9F3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2857" y="-275797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D7BF6-3F62-4889-97F0-07DE7A19119D}" type="slidenum">
              <a:rPr lang="ru-RU" smtClean="0"/>
              <a:t>1</a:t>
            </a:fld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54" y="630991"/>
            <a:ext cx="3522006" cy="8113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885688-3EE1-D142-B62B-485C2FF0D9D8}"/>
              </a:ext>
            </a:extLst>
          </p:cNvPr>
          <p:cNvSpPr txBox="1"/>
          <p:nvPr/>
        </p:nvSpPr>
        <p:spPr>
          <a:xfrm>
            <a:off x="934361" y="4223395"/>
            <a:ext cx="7490999" cy="446809"/>
          </a:xfrm>
          <a:prstGeom prst="rect">
            <a:avLst/>
          </a:prstGeom>
          <a:noFill/>
        </p:spPr>
        <p:txBody>
          <a:bodyPr wrap="square" lIns="76727" tIns="38364" rIns="76727" bIns="38364" rtlCol="0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Автор: </a:t>
            </a:r>
            <a:r>
              <a:rPr lang="ru-RU" sz="24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Чмель</a:t>
            </a:r>
            <a:r>
              <a:rPr lang="ru-RU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В.И., психолог, преподаватель</a:t>
            </a:r>
            <a:endParaRPr lang="ru-RU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623996" y="197963"/>
            <a:ext cx="7888070" cy="1564849"/>
          </a:xfrm>
          <a:prstGeom prst="rect">
            <a:avLst/>
          </a:prstGeom>
        </p:spPr>
        <p:txBody>
          <a:bodyPr vert="horz" lIns="76727" tIns="38364" rIns="76727" bIns="38364" rtlCol="0" anchor="b">
            <a:no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4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ru-RU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400" b="1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ПОЗДРАВЛЯЕМ! Теперь вы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Специалист </a:t>
            </a:r>
            <a:r>
              <a:rPr lang="ru-RU" sz="2400" b="1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Эксель</a:t>
            </a:r>
            <a:r>
              <a:rPr lang="ru-RU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pPr algn="just"/>
            <a:endParaRPr lang="ru-RU" sz="2400" b="1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ru-RU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Ждем Вас на </a:t>
            </a:r>
            <a:r>
              <a:rPr lang="ru-RU" sz="20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Экселе</a:t>
            </a:r>
            <a:r>
              <a:rPr lang="ru-RU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ru-RU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который сделает Вас </a:t>
            </a:r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Экспертом </a:t>
            </a:r>
            <a:r>
              <a:rPr lang="ru-RU" sz="2000" b="1" dirty="0" err="1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Экселя</a:t>
            </a:r>
            <a:r>
              <a:rPr lang="ru-RU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научит работать с </a:t>
            </a:r>
            <a:r>
              <a:rPr lang="ru-RU" sz="2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продвинутыми </a:t>
            </a:r>
            <a:r>
              <a:rPr lang="ru-RU" sz="2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инструментами</a:t>
            </a:r>
            <a:endParaRPr lang="ru-RU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255" y="2007909"/>
            <a:ext cx="849355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Работа с формулами массива, плюсы и минусы, продвинутый поиск и подстановка (с одним и двумя критериями), роль функций СМЕЩ и ДВССЫЛ при обработке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Работа с продвинутым визуальным анализом данных: диаграмма </a:t>
            </a:r>
            <a:r>
              <a:rPr lang="ru-RU" sz="2000" dirty="0" err="1"/>
              <a:t>Ганта</a:t>
            </a:r>
            <a:r>
              <a:rPr lang="ru-RU" sz="2000" dirty="0"/>
              <a:t>, Торнадо, Термометр, Выбора, Условная, Итоговая 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Аналитическая мощь </a:t>
            </a:r>
            <a:r>
              <a:rPr lang="ru-RU" sz="2000" dirty="0" err="1"/>
              <a:t>эксель</a:t>
            </a:r>
            <a:r>
              <a:rPr lang="ru-RU" sz="2000" dirty="0"/>
              <a:t>: анализ «Что, если» - Диспетчер сценариев, Подбор параметра, Поиск Решения через решение задач оптимизации и разбор отчета найденного решения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Создание пользовательских форматов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Подключение к внешним источникам, создание </a:t>
            </a:r>
            <a:r>
              <a:rPr lang="en-US" sz="2000" dirty="0"/>
              <a:t>WEB </a:t>
            </a:r>
            <a:r>
              <a:rPr lang="ru-RU" sz="2000" dirty="0"/>
              <a:t>запроса, особенности применения </a:t>
            </a:r>
            <a:r>
              <a:rPr lang="en-US" sz="2000" dirty="0"/>
              <a:t>Microsoft Query</a:t>
            </a:r>
            <a:r>
              <a:rPr lang="ru-RU" sz="2000" dirty="0"/>
              <a:t> и т.п.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Макросы, основные моменты и ориентиры, «умная» запись макроса, исправление ошибок через запись макроса, редактирование макроса</a:t>
            </a:r>
          </a:p>
        </p:txBody>
      </p:sp>
    </p:spTree>
    <p:extLst>
      <p:ext uri="{BB962C8B-B14F-4D97-AF65-F5344CB8AC3E}">
        <p14:creationId xmlns:p14="http://schemas.microsoft.com/office/powerpoint/2010/main" val="37548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623996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Литература</a:t>
            </a:r>
            <a:endParaRPr lang="ru-RU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327"/>
            <a:ext cx="3075355" cy="43864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55" y="1275326"/>
            <a:ext cx="3019094" cy="438645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10" y="1480008"/>
            <a:ext cx="2987808" cy="418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623996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сводным таблицам</a:t>
            </a:r>
            <a:endParaRPr lang="ru-RU" sz="3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476"/>
            <a:ext cx="3003934" cy="4210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876" y="1231781"/>
            <a:ext cx="3150712" cy="46379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934" y="1555422"/>
            <a:ext cx="3161301" cy="446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5"/>
          <p:cNvSpPr txBox="1">
            <a:spLocks/>
          </p:cNvSpPr>
          <p:nvPr/>
        </p:nvSpPr>
        <p:spPr>
          <a:xfrm>
            <a:off x="623996" y="475299"/>
            <a:ext cx="7888070" cy="621360"/>
          </a:xfrm>
          <a:prstGeom prst="rect">
            <a:avLst/>
          </a:prstGeom>
        </p:spPr>
        <p:txBody>
          <a:bodyPr vert="horz" lIns="76727" tIns="38364" rIns="76727" bIns="38364" rtlCol="0" anchor="b">
            <a:normAutofit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НАШИ ПАРТНЕРЫ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1065689"/>
            <a:ext cx="9144000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0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601"/>
            <a:ext cx="9253314" cy="6825337"/>
          </a:xfrm>
          <a:prstGeom prst="rect">
            <a:avLst/>
          </a:prstGeom>
        </p:spPr>
      </p:pic>
      <p:sp>
        <p:nvSpPr>
          <p:cNvPr id="4" name="Текст 3"/>
          <p:cNvSpPr>
            <a:spLocks noGrp="1"/>
          </p:cNvSpPr>
          <p:nvPr>
            <p:ph type="body" idx="1"/>
          </p:nvPr>
        </p:nvSpPr>
        <p:spPr>
          <a:xfrm>
            <a:off x="629552" y="3728693"/>
            <a:ext cx="8191713" cy="2421736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b="1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edu.bmstu.ru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+7 (495) 120-30-75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ru-RU" sz="2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</a:t>
            </a: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edu@bmstu.ru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Москва, ул. 2-я Бауманская,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дом 5, стр. 1</a:t>
            </a:r>
          </a:p>
        </p:txBody>
      </p:sp>
    </p:spTree>
    <p:extLst>
      <p:ext uri="{BB962C8B-B14F-4D97-AF65-F5344CB8AC3E}">
        <p14:creationId xmlns:p14="http://schemas.microsoft.com/office/powerpoint/2010/main" val="40996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1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FCFAF51-5302-461E-8D95-9F8CDA1A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267" y="1073520"/>
            <a:ext cx="7452642" cy="500630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Операторы и ссылки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Связи и имена в </a:t>
            </a:r>
            <a:r>
              <a:rPr lang="ru-RU" altLang="ru-RU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эксель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					</a:t>
            </a: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Ошибки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Циклическая ссылка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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pPr>
              <a:lnSpc>
                <a:spcPct val="80000"/>
              </a:lnSpc>
            </a:pPr>
            <a:r>
              <a:rPr lang="ru-RU" alt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</a:p>
          <a:p>
            <a:pPr>
              <a:lnSpc>
                <a:spcPct val="80000"/>
              </a:lnSpc>
            </a:pPr>
            <a:r>
              <a:rPr lang="ru-RU" alt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</a:t>
            </a:r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189291"/>
            <a:ext cx="7888070" cy="412116"/>
          </a:xfrm>
          <a:prstGeom prst="rect">
            <a:avLst/>
          </a:prstGeom>
        </p:spPr>
        <p:txBody>
          <a:bodyPr vert="horz" lIns="76727" tIns="38364" rIns="76727" bIns="38364" rtlCol="0" anchor="b">
            <a:normAutofit fontScale="85000" lnSpcReduction="20000"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sz="3600" b="1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Эксель</a:t>
            </a:r>
            <a:r>
              <a:rPr lang="ru-RU" altLang="ru-RU" sz="3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(часть 1)</a:t>
            </a:r>
            <a:endParaRPr lang="ru-RU" sz="36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623996" y="837463"/>
            <a:ext cx="29138" cy="5364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53134" y="6207126"/>
            <a:ext cx="8255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53134" y="837463"/>
            <a:ext cx="8255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633" y="940899"/>
            <a:ext cx="2730510" cy="6099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21" y="598264"/>
            <a:ext cx="1151953" cy="129520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287" y="585458"/>
            <a:ext cx="1536279" cy="130223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197" y="2254066"/>
            <a:ext cx="3446599" cy="8722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93" y="1901830"/>
            <a:ext cx="2996893" cy="70447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0371" y="4735799"/>
            <a:ext cx="962025" cy="81915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529" y="5114097"/>
            <a:ext cx="1000125" cy="23812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5462" y="5111100"/>
            <a:ext cx="600075" cy="2286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568" y="3123075"/>
            <a:ext cx="1178804" cy="1484419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2505" y="3574771"/>
            <a:ext cx="1343025" cy="581025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5500" y="3417879"/>
            <a:ext cx="1695642" cy="73791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6053" y="4109142"/>
            <a:ext cx="2112791" cy="52280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1112" y="3260949"/>
            <a:ext cx="1862538" cy="476576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70551" y="3872158"/>
            <a:ext cx="60007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FCFAF51-5302-461E-8D95-9F8CDA1A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267" y="1073520"/>
            <a:ext cx="7452642" cy="500630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Условное форматирование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Специальная вставка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выдел. группы ячеек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данных 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</a:t>
            </a:r>
          </a:p>
          <a:p>
            <a:pPr>
              <a:lnSpc>
                <a:spcPct val="80000"/>
              </a:lnSpc>
            </a:pP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Умные и сводные таблицы</a:t>
            </a:r>
          </a:p>
          <a:p>
            <a:pPr>
              <a:lnSpc>
                <a:spcPct val="80000"/>
              </a:lnSpc>
            </a:pPr>
            <a:endParaRPr lang="ru-RU" altLang="ru-RU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endParaRPr lang="ru-RU" altLang="ru-RU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ru-RU" altLang="ru-RU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Защита данных</a:t>
            </a:r>
            <a:r>
              <a:rPr lang="ru-RU" altLang="ru-RU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</a:t>
            </a:r>
          </a:p>
          <a:p>
            <a:pPr>
              <a:lnSpc>
                <a:spcPct val="80000"/>
              </a:lnSpc>
            </a:pPr>
            <a:r>
              <a:rPr lang="ru-RU" alt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</a:t>
            </a:r>
          </a:p>
          <a:p>
            <a:pPr>
              <a:lnSpc>
                <a:spcPct val="80000"/>
              </a:lnSpc>
            </a:pPr>
            <a:r>
              <a:rPr lang="ru-RU" altLang="ru-RU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						</a:t>
            </a:r>
          </a:p>
        </p:txBody>
      </p:sp>
      <p:sp>
        <p:nvSpPr>
          <p:cNvPr id="11" name="Заголовок 5"/>
          <p:cNvSpPr txBox="1">
            <a:spLocks/>
          </p:cNvSpPr>
          <p:nvPr/>
        </p:nvSpPr>
        <p:spPr>
          <a:xfrm>
            <a:off x="515139" y="189291"/>
            <a:ext cx="7888070" cy="412116"/>
          </a:xfrm>
          <a:prstGeom prst="rect">
            <a:avLst/>
          </a:prstGeom>
        </p:spPr>
        <p:txBody>
          <a:bodyPr vert="horz" lIns="76727" tIns="38364" rIns="76727" bIns="38364" rtlCol="0" anchor="b">
            <a:normAutofit fontScale="85000" lnSpcReduction="20000"/>
          </a:bodyPr>
          <a:lstStyle>
            <a:lvl1pPr algn="l" defTabSz="76727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altLang="ru-RU" sz="3600" b="1" i="1" dirty="0" err="1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Эксель</a:t>
            </a:r>
            <a:r>
              <a:rPr lang="ru-RU" altLang="ru-RU" sz="3600" b="1" i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 (часть 2)</a:t>
            </a:r>
            <a:endParaRPr lang="ru-RU" sz="36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623996" y="837463"/>
            <a:ext cx="29138" cy="53649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653134" y="6207126"/>
            <a:ext cx="8255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53134" y="837463"/>
            <a:ext cx="8255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522" y="5360209"/>
            <a:ext cx="1600200" cy="8001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289" y="601407"/>
            <a:ext cx="2203362" cy="155754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799" y="3275858"/>
            <a:ext cx="1581150" cy="123825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979" y="3213960"/>
            <a:ext cx="2984181" cy="532889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4979" y="3687552"/>
            <a:ext cx="4137001" cy="53141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241" y="4092812"/>
            <a:ext cx="1490973" cy="36124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214" y="4126509"/>
            <a:ext cx="2798295" cy="134703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3816" y="4609222"/>
            <a:ext cx="2840073" cy="556877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0402" y="2005497"/>
            <a:ext cx="1474056" cy="1155108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8591" y="2246156"/>
            <a:ext cx="1657350" cy="819150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5005" y="2504919"/>
            <a:ext cx="2887154" cy="31104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1458" y="1490143"/>
            <a:ext cx="1228451" cy="7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1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0" y="348064"/>
            <a:ext cx="8197215" cy="521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4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2" y="292231"/>
            <a:ext cx="8599601" cy="532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1" y="1087676"/>
            <a:ext cx="8835002" cy="381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2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56" y="467846"/>
            <a:ext cx="5181600" cy="53816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104599" y="27766"/>
            <a:ext cx="2592864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1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Сводная таблица</a:t>
            </a:r>
          </a:p>
          <a:p>
            <a:pPr algn="ctr"/>
            <a:r>
              <a:rPr lang="ru-RU" sz="2800" b="0" cap="none" spc="0" dirty="0" smtClean="0">
                <a:ln w="0"/>
                <a:solidFill>
                  <a:schemeClr val="accent4">
                    <a:lumMod val="75000"/>
                  </a:schemeClr>
                </a:solidFill>
                <a:effectLst/>
              </a:rPr>
              <a:t>основные</a:t>
            </a:r>
          </a:p>
          <a:p>
            <a:pPr algn="ctr"/>
            <a:r>
              <a:rPr lang="ru-RU" sz="2800" b="0" cap="none" spc="0" dirty="0" smtClean="0">
                <a:ln w="0"/>
                <a:solidFill>
                  <a:schemeClr val="accent4">
                    <a:lumMod val="75000"/>
                  </a:schemeClr>
                </a:solidFill>
                <a:effectLst/>
              </a:rPr>
              <a:t>вычисления</a:t>
            </a:r>
            <a:endParaRPr lang="ru-RU" sz="2800" b="0" cap="none" spc="0" dirty="0">
              <a:ln w="0"/>
              <a:solidFill>
                <a:schemeClr val="accent4">
                  <a:lumMod val="75000"/>
                </a:schemeClr>
              </a:solidFill>
              <a:effectLst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889195" y="1843648"/>
            <a:ext cx="280826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Полезная книга </a:t>
            </a:r>
          </a:p>
          <a:p>
            <a:pPr algn="ctr"/>
            <a:r>
              <a:rPr lang="ru-RU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по сводным таблицам</a:t>
            </a:r>
            <a:endParaRPr lang="ru-RU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118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" y="73597"/>
            <a:ext cx="6180015" cy="647813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6434538" y="73597"/>
            <a:ext cx="2711049" cy="187743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1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Сводная таблица</a:t>
            </a:r>
          </a:p>
          <a:p>
            <a:pPr algn="ctr"/>
            <a:r>
              <a:rPr lang="ru-RU" sz="2800" b="0" cap="none" spc="0" dirty="0" smtClean="0">
                <a:ln w="0"/>
                <a:solidFill>
                  <a:schemeClr val="accent2">
                    <a:lumMod val="75000"/>
                  </a:schemeClr>
                </a:solidFill>
                <a:effectLst/>
              </a:rPr>
              <a:t>доп. </a:t>
            </a:r>
          </a:p>
          <a:p>
            <a:pPr algn="ctr"/>
            <a:r>
              <a:rPr lang="ru-RU" sz="2800" b="0" cap="none" spc="0" dirty="0" smtClean="0">
                <a:ln w="0"/>
                <a:solidFill>
                  <a:schemeClr val="accent2">
                    <a:lumMod val="75000"/>
                  </a:schemeClr>
                </a:solidFill>
                <a:effectLst/>
              </a:rPr>
              <a:t>вычисления</a:t>
            </a:r>
            <a:endParaRPr lang="ru-RU" sz="2800" b="0" cap="none" spc="0" dirty="0">
              <a:ln w="0"/>
              <a:solidFill>
                <a:schemeClr val="accent2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292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Ц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417</Words>
  <Application>Microsoft Office PowerPoint</Application>
  <PresentationFormat>Произвольный</PresentationFormat>
  <Paragraphs>64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Montserrat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Чмель Виктор</dc:creator>
  <cp:lastModifiedBy>Виктор</cp:lastModifiedBy>
  <cp:revision>162</cp:revision>
  <dcterms:created xsi:type="dcterms:W3CDTF">2020-07-15T13:24:42Z</dcterms:created>
  <dcterms:modified xsi:type="dcterms:W3CDTF">2021-07-28T17:46:15Z</dcterms:modified>
</cp:coreProperties>
</file>